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38404800" cy="32918400"/>
  <p:notesSz cx="6858000" cy="9144000"/>
  <p:defaultText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312" autoAdjust="0"/>
    <p:restoredTop sz="90340" autoAdjust="0"/>
  </p:normalViewPr>
  <p:slideViewPr>
    <p:cSldViewPr snapToGrid="0" snapToObjects="1">
      <p:cViewPr>
        <p:scale>
          <a:sx n="50" d="100"/>
          <a:sy n="50" d="100"/>
        </p:scale>
        <p:origin x="-1296" y="1504"/>
      </p:cViewPr>
      <p:guideLst>
        <p:guide orient="horz" pos="10368"/>
        <p:guide pos="12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2"/>
            <a:ext cx="3264408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25C00E5-E059-184D-A918-4675B9DE6888}" type="datetimeFigureOut">
              <a:rPr lang="en-US" smtClean="0"/>
              <a:t>12/19/17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0303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5C00E5-E059-184D-A918-4675B9DE6888}" type="datetimeFigureOut">
              <a:rPr lang="en-US" smtClean="0"/>
              <a:t>12/19/17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21892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6324600"/>
            <a:ext cx="36291200"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67675" y="6324600"/>
            <a:ext cx="108233530"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5C00E5-E059-184D-A918-4675B9DE6888}" type="datetimeFigureOut">
              <a:rPr lang="en-US" smtClean="0"/>
              <a:t>12/19/17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76371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5C00E5-E059-184D-A918-4675B9DE6888}" type="datetimeFigureOut">
              <a:rPr lang="en-US" smtClean="0"/>
              <a:t>12/19/17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49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2"/>
            <a:ext cx="32644080" cy="6537960"/>
          </a:xfrm>
        </p:spPr>
        <p:txBody>
          <a:bodyPr anchor="t"/>
          <a:lstStyle>
            <a:lvl1pPr algn="l">
              <a:defRPr sz="17800" b="1" cap="all"/>
            </a:lvl1pPr>
          </a:lstStyle>
          <a:p>
            <a:r>
              <a:rPr lang="en-US" smtClean="0"/>
              <a:t>Click to edit Master title style</a:t>
            </a:r>
            <a:endParaRPr lang="en-US"/>
          </a:p>
        </p:txBody>
      </p:sp>
      <p:sp>
        <p:nvSpPr>
          <p:cNvPr id="3" name="Text Placeholder 2"/>
          <p:cNvSpPr>
            <a:spLocks noGrp="1"/>
          </p:cNvSpPr>
          <p:nvPr>
            <p:ph type="body" idx="1"/>
          </p:nvPr>
        </p:nvSpPr>
        <p:spPr>
          <a:xfrm>
            <a:off x="3033715" y="13952225"/>
            <a:ext cx="32644080" cy="7200898"/>
          </a:xfrm>
        </p:spPr>
        <p:txBody>
          <a:bodyPr anchor="b"/>
          <a:lstStyle>
            <a:lvl1pPr marL="0" indent="0">
              <a:buNone/>
              <a:defRPr sz="8900">
                <a:solidFill>
                  <a:schemeClr val="tx1">
                    <a:tint val="75000"/>
                  </a:schemeClr>
                </a:solidFill>
              </a:defRPr>
            </a:lvl1pPr>
            <a:lvl2pPr marL="2037786" indent="0">
              <a:buNone/>
              <a:defRPr sz="8000">
                <a:solidFill>
                  <a:schemeClr val="tx1">
                    <a:tint val="75000"/>
                  </a:schemeClr>
                </a:solidFill>
              </a:defRPr>
            </a:lvl2pPr>
            <a:lvl3pPr marL="4075572" indent="0">
              <a:buNone/>
              <a:defRPr sz="7100">
                <a:solidFill>
                  <a:schemeClr val="tx1">
                    <a:tint val="75000"/>
                  </a:schemeClr>
                </a:solidFill>
              </a:defRPr>
            </a:lvl3pPr>
            <a:lvl4pPr marL="6113358" indent="0">
              <a:buNone/>
              <a:defRPr sz="6200">
                <a:solidFill>
                  <a:schemeClr val="tx1">
                    <a:tint val="75000"/>
                  </a:schemeClr>
                </a:solidFill>
              </a:defRPr>
            </a:lvl4pPr>
            <a:lvl5pPr marL="8151144" indent="0">
              <a:buNone/>
              <a:defRPr sz="6200">
                <a:solidFill>
                  <a:schemeClr val="tx1">
                    <a:tint val="75000"/>
                  </a:schemeClr>
                </a:solidFill>
              </a:defRPr>
            </a:lvl5pPr>
            <a:lvl6pPr marL="10188931" indent="0">
              <a:buNone/>
              <a:defRPr sz="6200">
                <a:solidFill>
                  <a:schemeClr val="tx1">
                    <a:tint val="75000"/>
                  </a:schemeClr>
                </a:solidFill>
              </a:defRPr>
            </a:lvl6pPr>
            <a:lvl7pPr marL="12226717" indent="0">
              <a:buNone/>
              <a:defRPr sz="6200">
                <a:solidFill>
                  <a:schemeClr val="tx1">
                    <a:tint val="75000"/>
                  </a:schemeClr>
                </a:solidFill>
              </a:defRPr>
            </a:lvl7pPr>
            <a:lvl8pPr marL="14264503" indent="0">
              <a:buNone/>
              <a:defRPr sz="6200">
                <a:solidFill>
                  <a:schemeClr val="tx1">
                    <a:tint val="75000"/>
                  </a:schemeClr>
                </a:solidFill>
              </a:defRPr>
            </a:lvl8pPr>
            <a:lvl9pPr marL="16302289" indent="0">
              <a:buNone/>
              <a:defRPr sz="6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5C00E5-E059-184D-A918-4675B9DE6888}" type="datetimeFigureOut">
              <a:rPr lang="en-US" smtClean="0"/>
              <a:t>12/19/17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1595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67677"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0970122"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25C00E5-E059-184D-A918-4675B9DE6888}" type="datetimeFigureOut">
              <a:rPr lang="en-US" smtClean="0"/>
              <a:t>12/19/17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250994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2"/>
            <a:ext cx="3456432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920240" y="7368542"/>
            <a:ext cx="16968790"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smtClean="0"/>
              <a:t>Click to edit Master text styles</a:t>
            </a:r>
          </a:p>
        </p:txBody>
      </p:sp>
      <p:sp>
        <p:nvSpPr>
          <p:cNvPr id="4" name="Content Placeholder 3"/>
          <p:cNvSpPr>
            <a:spLocks noGrp="1"/>
          </p:cNvSpPr>
          <p:nvPr>
            <p:ph sz="half" idx="2"/>
          </p:nvPr>
        </p:nvSpPr>
        <p:spPr>
          <a:xfrm>
            <a:off x="1920240" y="10439400"/>
            <a:ext cx="1696879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509107" y="7368542"/>
            <a:ext cx="16975455"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smtClean="0"/>
              <a:t>Click to edit Master text styles</a:t>
            </a:r>
          </a:p>
        </p:txBody>
      </p:sp>
      <p:sp>
        <p:nvSpPr>
          <p:cNvPr id="6" name="Content Placeholder 5"/>
          <p:cNvSpPr>
            <a:spLocks noGrp="1"/>
          </p:cNvSpPr>
          <p:nvPr>
            <p:ph sz="quarter" idx="4"/>
          </p:nvPr>
        </p:nvSpPr>
        <p:spPr>
          <a:xfrm>
            <a:off x="19509107" y="10439400"/>
            <a:ext cx="1697545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25C00E5-E059-184D-A918-4675B9DE6888}" type="datetimeFigureOut">
              <a:rPr lang="en-US" smtClean="0"/>
              <a:t>12/19/17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329471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25C00E5-E059-184D-A918-4675B9DE6888}" type="datetimeFigureOut">
              <a:rPr lang="en-US" smtClean="0"/>
              <a:t>12/19/17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41407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C00E5-E059-184D-A918-4675B9DE6888}" type="datetimeFigureOut">
              <a:rPr lang="en-US" smtClean="0"/>
              <a:t>12/19/17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66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2" y="1310640"/>
            <a:ext cx="12634915" cy="5577840"/>
          </a:xfrm>
        </p:spPr>
        <p:txBody>
          <a:bodyPr anchor="b"/>
          <a:lstStyle>
            <a:lvl1pPr algn="l">
              <a:defRPr sz="8900" b="1"/>
            </a:lvl1pPr>
          </a:lstStyle>
          <a:p>
            <a:r>
              <a:rPr lang="en-US" smtClean="0"/>
              <a:t>Click to edit Master title style</a:t>
            </a:r>
            <a:endParaRPr lang="en-US"/>
          </a:p>
        </p:txBody>
      </p:sp>
      <p:sp>
        <p:nvSpPr>
          <p:cNvPr id="3" name="Content Placeholder 2"/>
          <p:cNvSpPr>
            <a:spLocks noGrp="1"/>
          </p:cNvSpPr>
          <p:nvPr>
            <p:ph idx="1"/>
          </p:nvPr>
        </p:nvSpPr>
        <p:spPr>
          <a:xfrm>
            <a:off x="15015210" y="1310643"/>
            <a:ext cx="214693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920242" y="6888483"/>
            <a:ext cx="12634915" cy="22517102"/>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84489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3042880"/>
            <a:ext cx="23042880" cy="2720342"/>
          </a:xfrm>
        </p:spPr>
        <p:txBody>
          <a:bodyPr anchor="b"/>
          <a:lstStyle>
            <a:lvl1pPr algn="l">
              <a:defRPr sz="8900" b="1"/>
            </a:lvl1pPr>
          </a:lstStyle>
          <a:p>
            <a:r>
              <a:rPr lang="en-US" smtClean="0"/>
              <a:t>Click to edit Master title style</a:t>
            </a:r>
            <a:endParaRPr lang="en-US"/>
          </a:p>
        </p:txBody>
      </p:sp>
      <p:sp>
        <p:nvSpPr>
          <p:cNvPr id="3" name="Picture Placeholder 2"/>
          <p:cNvSpPr>
            <a:spLocks noGrp="1"/>
          </p:cNvSpPr>
          <p:nvPr>
            <p:ph type="pic" idx="1"/>
          </p:nvPr>
        </p:nvSpPr>
        <p:spPr>
          <a:xfrm>
            <a:off x="7527610" y="2941320"/>
            <a:ext cx="23042880" cy="19751040"/>
          </a:xfrm>
        </p:spPr>
        <p:txBody>
          <a:bodyPr/>
          <a:lstStyle>
            <a:lvl1pPr marL="0" indent="0">
              <a:buNone/>
              <a:defRPr sz="14300"/>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endParaRPr lang="en-US"/>
          </a:p>
        </p:txBody>
      </p:sp>
      <p:sp>
        <p:nvSpPr>
          <p:cNvPr id="4" name="Text Placeholder 3"/>
          <p:cNvSpPr>
            <a:spLocks noGrp="1"/>
          </p:cNvSpPr>
          <p:nvPr>
            <p:ph type="body" sz="half" idx="2"/>
          </p:nvPr>
        </p:nvSpPr>
        <p:spPr>
          <a:xfrm>
            <a:off x="7527610" y="25763222"/>
            <a:ext cx="23042880" cy="3863338"/>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476454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2"/>
            <a:ext cx="34564320" cy="5486400"/>
          </a:xfrm>
          <a:prstGeom prst="rect">
            <a:avLst/>
          </a:prstGeom>
        </p:spPr>
        <p:txBody>
          <a:bodyPr vert="horz" lIns="407557" tIns="203779" rIns="407557" bIns="20377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920240" y="7680963"/>
            <a:ext cx="34564320" cy="21724622"/>
          </a:xfrm>
          <a:prstGeom prst="rect">
            <a:avLst/>
          </a:prstGeom>
        </p:spPr>
        <p:txBody>
          <a:bodyPr vert="horz" lIns="407557" tIns="203779" rIns="407557" bIns="20377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920240" y="30510482"/>
            <a:ext cx="8961120" cy="1752600"/>
          </a:xfrm>
          <a:prstGeom prst="rect">
            <a:avLst/>
          </a:prstGeom>
        </p:spPr>
        <p:txBody>
          <a:bodyPr vert="horz" lIns="407557" tIns="203779" rIns="407557" bIns="203779" rtlCol="0" anchor="ctr"/>
          <a:lstStyle>
            <a:lvl1pPr algn="l">
              <a:defRPr sz="5300">
                <a:solidFill>
                  <a:schemeClr val="tx1">
                    <a:tint val="75000"/>
                  </a:schemeClr>
                </a:solidFill>
              </a:defRPr>
            </a:lvl1pPr>
          </a:lstStyle>
          <a:p>
            <a:fld id="{125C00E5-E059-184D-A918-4675B9DE6888}" type="datetimeFigureOut">
              <a:rPr lang="en-US" smtClean="0"/>
              <a:t>12/19/17</a:t>
            </a:fld>
            <a:endParaRPr lang="en-US"/>
          </a:p>
        </p:txBody>
      </p:sp>
      <p:sp>
        <p:nvSpPr>
          <p:cNvPr id="5" name="Footer Placeholder 4"/>
          <p:cNvSpPr>
            <a:spLocks noGrp="1"/>
          </p:cNvSpPr>
          <p:nvPr>
            <p:ph type="ftr" sz="quarter" idx="3"/>
          </p:nvPr>
        </p:nvSpPr>
        <p:spPr>
          <a:xfrm>
            <a:off x="13121640" y="30510482"/>
            <a:ext cx="12161520" cy="1752600"/>
          </a:xfrm>
          <a:prstGeom prst="rect">
            <a:avLst/>
          </a:prstGeom>
        </p:spPr>
        <p:txBody>
          <a:bodyPr vert="horz" lIns="407557" tIns="203779" rIns="407557" bIns="203779"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2"/>
            <a:ext cx="8961120" cy="1752600"/>
          </a:xfrm>
          <a:prstGeom prst="rect">
            <a:avLst/>
          </a:prstGeom>
        </p:spPr>
        <p:txBody>
          <a:bodyPr vert="horz" lIns="407557" tIns="203779" rIns="407557" bIns="203779" rtlCol="0" anchor="ctr"/>
          <a:lstStyle>
            <a:lvl1pPr algn="r">
              <a:defRPr sz="5300">
                <a:solidFill>
                  <a:schemeClr val="tx1">
                    <a:tint val="75000"/>
                  </a:schemeClr>
                </a:solidFill>
              </a:defRPr>
            </a:lvl1pPr>
          </a:lstStyle>
          <a:p>
            <a:fld id="{7B42E111-C3E8-4646-B65D-D3CD82F07F2A}" type="slidenum">
              <a:rPr lang="en-US" smtClean="0"/>
              <a:t>‹#›</a:t>
            </a:fld>
            <a:endParaRPr lang="en-US"/>
          </a:p>
        </p:txBody>
      </p:sp>
    </p:spTree>
    <p:extLst>
      <p:ext uri="{BB962C8B-B14F-4D97-AF65-F5344CB8AC3E}">
        <p14:creationId xmlns:p14="http://schemas.microsoft.com/office/powerpoint/2010/main" val="1688661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786" rtl="0" eaLnBrk="1" latinLnBrk="0" hangingPunct="1">
        <a:spcBef>
          <a:spcPct val="0"/>
        </a:spcBef>
        <a:buNone/>
        <a:defRPr sz="19600" kern="1200">
          <a:solidFill>
            <a:schemeClr val="tx1"/>
          </a:solidFill>
          <a:latin typeface="+mj-lt"/>
          <a:ea typeface="+mj-ea"/>
          <a:cs typeface="+mj-cs"/>
        </a:defRPr>
      </a:lvl1pPr>
    </p:titleStyle>
    <p:bodyStyle>
      <a:lvl1pPr marL="1528340" indent="-1528340" algn="l" defTabSz="2037786" rtl="0" eaLnBrk="1" latinLnBrk="0" hangingPunct="1">
        <a:spcBef>
          <a:spcPct val="20000"/>
        </a:spcBef>
        <a:buFont typeface="Arial"/>
        <a:buChar char="•"/>
        <a:defRPr sz="14300" kern="1200">
          <a:solidFill>
            <a:schemeClr val="tx1"/>
          </a:solidFill>
          <a:latin typeface="+mn-lt"/>
          <a:ea typeface="+mn-ea"/>
          <a:cs typeface="+mn-cs"/>
        </a:defRPr>
      </a:lvl1pPr>
      <a:lvl2pPr marL="3311402" indent="-1273616" algn="l" defTabSz="2037786" rtl="0" eaLnBrk="1" latinLnBrk="0" hangingPunct="1">
        <a:spcBef>
          <a:spcPct val="20000"/>
        </a:spcBef>
        <a:buFont typeface="Arial"/>
        <a:buChar char="–"/>
        <a:defRPr sz="12500" kern="1200">
          <a:solidFill>
            <a:schemeClr val="tx1"/>
          </a:solidFill>
          <a:latin typeface="+mn-lt"/>
          <a:ea typeface="+mn-ea"/>
          <a:cs typeface="+mn-cs"/>
        </a:defRPr>
      </a:lvl2pPr>
      <a:lvl3pPr marL="5094465" indent="-1018893" algn="l" defTabSz="2037786" rtl="0" eaLnBrk="1" latinLnBrk="0" hangingPunct="1">
        <a:spcBef>
          <a:spcPct val="20000"/>
        </a:spcBef>
        <a:buFont typeface="Arial"/>
        <a:buChar char="•"/>
        <a:defRPr sz="10700" kern="1200">
          <a:solidFill>
            <a:schemeClr val="tx1"/>
          </a:solidFill>
          <a:latin typeface="+mn-lt"/>
          <a:ea typeface="+mn-ea"/>
          <a:cs typeface="+mn-cs"/>
        </a:defRPr>
      </a:lvl3pPr>
      <a:lvl4pPr marL="7132251" indent="-1018893" algn="l" defTabSz="2037786" rtl="0" eaLnBrk="1" latinLnBrk="0" hangingPunct="1">
        <a:spcBef>
          <a:spcPct val="20000"/>
        </a:spcBef>
        <a:buFont typeface="Arial"/>
        <a:buChar char="–"/>
        <a:defRPr sz="8900" kern="1200">
          <a:solidFill>
            <a:schemeClr val="tx1"/>
          </a:solidFill>
          <a:latin typeface="+mn-lt"/>
          <a:ea typeface="+mn-ea"/>
          <a:cs typeface="+mn-cs"/>
        </a:defRPr>
      </a:lvl4pPr>
      <a:lvl5pPr marL="9170038" indent="-1018893" algn="l" defTabSz="2037786" rtl="0" eaLnBrk="1" latinLnBrk="0" hangingPunct="1">
        <a:spcBef>
          <a:spcPct val="20000"/>
        </a:spcBef>
        <a:buFont typeface="Arial"/>
        <a:buChar char="»"/>
        <a:defRPr sz="8900" kern="1200">
          <a:solidFill>
            <a:schemeClr val="tx1"/>
          </a:solidFill>
          <a:latin typeface="+mn-lt"/>
          <a:ea typeface="+mn-ea"/>
          <a:cs typeface="+mn-cs"/>
        </a:defRPr>
      </a:lvl5pPr>
      <a:lvl6pPr marL="11207824" indent="-1018893" algn="l" defTabSz="2037786" rtl="0" eaLnBrk="1" latinLnBrk="0" hangingPunct="1">
        <a:spcBef>
          <a:spcPct val="20000"/>
        </a:spcBef>
        <a:buFont typeface="Arial"/>
        <a:buChar char="•"/>
        <a:defRPr sz="8900" kern="1200">
          <a:solidFill>
            <a:schemeClr val="tx1"/>
          </a:solidFill>
          <a:latin typeface="+mn-lt"/>
          <a:ea typeface="+mn-ea"/>
          <a:cs typeface="+mn-cs"/>
        </a:defRPr>
      </a:lvl6pPr>
      <a:lvl7pPr marL="13245610" indent="-1018893" algn="l" defTabSz="2037786" rtl="0" eaLnBrk="1" latinLnBrk="0" hangingPunct="1">
        <a:spcBef>
          <a:spcPct val="20000"/>
        </a:spcBef>
        <a:buFont typeface="Arial"/>
        <a:buChar char="•"/>
        <a:defRPr sz="8900" kern="1200">
          <a:solidFill>
            <a:schemeClr val="tx1"/>
          </a:solidFill>
          <a:latin typeface="+mn-lt"/>
          <a:ea typeface="+mn-ea"/>
          <a:cs typeface="+mn-cs"/>
        </a:defRPr>
      </a:lvl7pPr>
      <a:lvl8pPr marL="15283396" indent="-1018893" algn="l" defTabSz="2037786" rtl="0" eaLnBrk="1" latinLnBrk="0" hangingPunct="1">
        <a:spcBef>
          <a:spcPct val="20000"/>
        </a:spcBef>
        <a:buFont typeface="Arial"/>
        <a:buChar char="•"/>
        <a:defRPr sz="8900" kern="1200">
          <a:solidFill>
            <a:schemeClr val="tx1"/>
          </a:solidFill>
          <a:latin typeface="+mn-lt"/>
          <a:ea typeface="+mn-ea"/>
          <a:cs typeface="+mn-cs"/>
        </a:defRPr>
      </a:lvl8pPr>
      <a:lvl9pPr marL="17321182" indent="-1018893" algn="l" defTabSz="203778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tiff"/><Relationship Id="rId14" Type="http://schemas.openxmlformats.org/officeDocument/2006/relationships/image" Target="../media/image13.emf"/><Relationship Id="rId15" Type="http://schemas.openxmlformats.org/officeDocument/2006/relationships/image" Target="../media/image14.emf"/><Relationship Id="rId1" Type="http://schemas.openxmlformats.org/officeDocument/2006/relationships/slideLayout" Target="../slideLayouts/slideLayout7.xml"/><Relationship Id="rId2" Type="http://schemas.openxmlformats.org/officeDocument/2006/relationships/image" Target="../media/image1.emf"/><Relationship Id="rId3" Type="http://schemas.openxmlformats.org/officeDocument/2006/relationships/image" Target="../media/image2.gif"/><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6.emf"/><Relationship Id="rId8" Type="http://schemas.openxmlformats.org/officeDocument/2006/relationships/image" Target="../media/image7.jpg"/><Relationship Id="rId9" Type="http://schemas.openxmlformats.org/officeDocument/2006/relationships/image" Target="../media/image8.tiff"/><Relationship Id="rId10"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9606199" y="14550149"/>
            <a:ext cx="8297350" cy="9377814"/>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1531600" y="13846806"/>
            <a:ext cx="16586200" cy="18670656"/>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9606199" y="4735585"/>
            <a:ext cx="8297349" cy="9203369"/>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0803756" y="4684785"/>
            <a:ext cx="18262600" cy="8809256"/>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508019" y="4546600"/>
            <a:ext cx="9793471" cy="11218387"/>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PPSS_ALFALFA_vsys.pdf"/>
          <p:cNvPicPr>
            <a:picLocks noChangeAspect="1"/>
          </p:cNvPicPr>
          <p:nvPr/>
        </p:nvPicPr>
        <p:blipFill rotWithShape="1">
          <a:blip r:embed="rId2">
            <a:extLst>
              <a:ext uri="{28A0092B-C50C-407E-A947-70E740481C1C}">
                <a14:useLocalDpi xmlns:a14="http://schemas.microsoft.com/office/drawing/2010/main" val="0"/>
              </a:ext>
            </a:extLst>
          </a:blip>
          <a:srcRect l="5833" r="6458"/>
          <a:stretch/>
        </p:blipFill>
        <p:spPr>
          <a:xfrm>
            <a:off x="11988799" y="20468972"/>
            <a:ext cx="15799780" cy="6099427"/>
          </a:xfrm>
          <a:prstGeom prst="rect">
            <a:avLst/>
          </a:prstGeom>
        </p:spPr>
      </p:pic>
      <p:sp>
        <p:nvSpPr>
          <p:cNvPr id="8" name="Text Box 4"/>
          <p:cNvSpPr txBox="1">
            <a:spLocks noChangeArrowheads="1"/>
          </p:cNvSpPr>
          <p:nvPr/>
        </p:nvSpPr>
        <p:spPr bwMode="auto">
          <a:xfrm>
            <a:off x="2352005" y="377722"/>
            <a:ext cx="33960582" cy="3785646"/>
          </a:xfrm>
          <a:prstGeom prst="rect">
            <a:avLst/>
          </a:prstGeom>
          <a:noFill/>
          <a:ln w="28575">
            <a:noFill/>
            <a:miter lim="800000"/>
            <a:headEnd/>
            <a:tailEnd/>
          </a:ln>
          <a:effectLst/>
        </p:spPr>
        <p:txBody>
          <a:bodyPr wrap="square" lIns="91433" tIns="45717" rIns="91433" bIns="45717">
            <a:spAutoFit/>
          </a:bodyPr>
          <a:lstStyle>
            <a:lvl1pPr>
              <a:defRPr sz="4800" baseline="-25000">
                <a:solidFill>
                  <a:schemeClr val="tx1"/>
                </a:solidFill>
                <a:latin typeface="Arial" charset="0"/>
                <a:ea typeface="ＭＳ Ｐゴシック" charset="0"/>
                <a:cs typeface="ＭＳ Ｐゴシック" charset="0"/>
              </a:defRPr>
            </a:lvl1pPr>
            <a:lvl2pPr marL="37931725" indent="-37474525">
              <a:defRPr sz="4800" baseline="-25000">
                <a:solidFill>
                  <a:schemeClr val="tx1"/>
                </a:solidFill>
                <a:latin typeface="Arial" charset="0"/>
                <a:ea typeface="ＭＳ Ｐゴシック" charset="0"/>
              </a:defRPr>
            </a:lvl2pPr>
            <a:lvl3pPr>
              <a:defRPr sz="4800" baseline="-25000">
                <a:solidFill>
                  <a:schemeClr val="tx1"/>
                </a:solidFill>
                <a:latin typeface="Arial" charset="0"/>
                <a:ea typeface="ＭＳ Ｐゴシック" charset="0"/>
              </a:defRPr>
            </a:lvl3pPr>
            <a:lvl4pPr>
              <a:defRPr sz="4800" baseline="-25000">
                <a:solidFill>
                  <a:schemeClr val="tx1"/>
                </a:solidFill>
                <a:latin typeface="Arial" charset="0"/>
                <a:ea typeface="ＭＳ Ｐゴシック" charset="0"/>
              </a:defRPr>
            </a:lvl4pPr>
            <a:lvl5pPr>
              <a:defRPr sz="4800" baseline="-25000">
                <a:solidFill>
                  <a:schemeClr val="tx1"/>
                </a:solidFill>
                <a:latin typeface="Arial" charset="0"/>
                <a:ea typeface="ＭＳ Ｐゴシック" charset="0"/>
              </a:defRPr>
            </a:lvl5pPr>
            <a:lvl6pPr marL="457200" eaLnBrk="0" fontAlgn="base" hangingPunct="0">
              <a:spcBef>
                <a:spcPct val="0"/>
              </a:spcBef>
              <a:spcAft>
                <a:spcPct val="0"/>
              </a:spcAft>
              <a:defRPr sz="4800" baseline="-25000">
                <a:solidFill>
                  <a:schemeClr val="tx1"/>
                </a:solidFill>
                <a:latin typeface="Arial" charset="0"/>
                <a:ea typeface="ＭＳ Ｐゴシック" charset="0"/>
              </a:defRPr>
            </a:lvl6pPr>
            <a:lvl7pPr marL="914400" eaLnBrk="0" fontAlgn="base" hangingPunct="0">
              <a:spcBef>
                <a:spcPct val="0"/>
              </a:spcBef>
              <a:spcAft>
                <a:spcPct val="0"/>
              </a:spcAft>
              <a:defRPr sz="4800" baseline="-25000">
                <a:solidFill>
                  <a:schemeClr val="tx1"/>
                </a:solidFill>
                <a:latin typeface="Arial" charset="0"/>
                <a:ea typeface="ＭＳ Ｐゴシック" charset="0"/>
              </a:defRPr>
            </a:lvl7pPr>
            <a:lvl8pPr marL="1371600" eaLnBrk="0" fontAlgn="base" hangingPunct="0">
              <a:spcBef>
                <a:spcPct val="0"/>
              </a:spcBef>
              <a:spcAft>
                <a:spcPct val="0"/>
              </a:spcAft>
              <a:defRPr sz="4800" baseline="-25000">
                <a:solidFill>
                  <a:schemeClr val="tx1"/>
                </a:solidFill>
                <a:latin typeface="Arial" charset="0"/>
                <a:ea typeface="ＭＳ Ｐゴシック" charset="0"/>
              </a:defRPr>
            </a:lvl8pPr>
            <a:lvl9pPr marL="1828800" eaLnBrk="0" fontAlgn="base" hangingPunct="0">
              <a:spcBef>
                <a:spcPct val="0"/>
              </a:spcBef>
              <a:spcAft>
                <a:spcPct val="0"/>
              </a:spcAft>
              <a:defRPr sz="4800" baseline="-25000">
                <a:solidFill>
                  <a:schemeClr val="tx1"/>
                </a:solidFill>
                <a:latin typeface="Arial" charset="0"/>
                <a:ea typeface="ＭＳ Ｐゴシック" charset="0"/>
              </a:defRPr>
            </a:lvl9pPr>
          </a:lstStyle>
          <a:p>
            <a:pPr algn="ctr"/>
            <a:r>
              <a:rPr lang="en-US" sz="8800" b="1" baseline="0" dirty="0" smtClean="0">
                <a:solidFill>
                  <a:srgbClr val="FF0000"/>
                </a:solidFill>
                <a:effectLst>
                  <a:outerShdw blurRad="38100" dist="38100" dir="2700000" algn="tl">
                    <a:srgbClr val="DDDDDD"/>
                  </a:outerShdw>
                </a:effectLst>
                <a:latin typeface="Times New Roman"/>
                <a:cs typeface="Times New Roman"/>
              </a:rPr>
              <a:t>The Arecibo Pisces-Perseus </a:t>
            </a:r>
            <a:r>
              <a:rPr lang="en-US" sz="8800" b="1" baseline="0" dirty="0" err="1" smtClean="0">
                <a:solidFill>
                  <a:srgbClr val="FF0000"/>
                </a:solidFill>
                <a:effectLst>
                  <a:outerShdw blurRad="38100" dist="38100" dir="2700000" algn="tl">
                    <a:srgbClr val="DDDDDD"/>
                  </a:outerShdw>
                </a:effectLst>
                <a:latin typeface="Times New Roman"/>
                <a:cs typeface="Times New Roman"/>
              </a:rPr>
              <a:t>Supercluster</a:t>
            </a:r>
            <a:r>
              <a:rPr lang="en-US" sz="8800" b="1" baseline="0" dirty="0" smtClean="0">
                <a:solidFill>
                  <a:srgbClr val="FF0000"/>
                </a:solidFill>
                <a:effectLst>
                  <a:outerShdw blurRad="38100" dist="38100" dir="2700000" algn="tl">
                    <a:srgbClr val="DDDDDD"/>
                  </a:outerShdw>
                </a:effectLst>
                <a:latin typeface="Times New Roman"/>
                <a:cs typeface="Times New Roman"/>
              </a:rPr>
              <a:t> Survey: Declination Strip 35</a:t>
            </a:r>
          </a:p>
          <a:p>
            <a:pPr algn="ctr"/>
            <a:r>
              <a:rPr lang="en-US" sz="5400" b="1" i="1" baseline="0" dirty="0">
                <a:solidFill>
                  <a:srgbClr val="000000"/>
                </a:solidFill>
                <a:latin typeface="Times" charset="0"/>
              </a:rPr>
              <a:t>Chelsey McMichael</a:t>
            </a:r>
            <a:r>
              <a:rPr lang="en-US" sz="5400" b="1" i="1" baseline="30000" dirty="0">
                <a:solidFill>
                  <a:srgbClr val="000000"/>
                </a:solidFill>
                <a:latin typeface="Times" charset="0"/>
              </a:rPr>
              <a:t>1</a:t>
            </a:r>
            <a:r>
              <a:rPr lang="en-US" sz="5400" b="1" i="1" baseline="0" dirty="0">
                <a:solidFill>
                  <a:srgbClr val="000000"/>
                </a:solidFill>
                <a:latin typeface="Times" charset="0"/>
              </a:rPr>
              <a:t>, J. Ribaudo</a:t>
            </a:r>
            <a:r>
              <a:rPr lang="en-US" sz="5400" b="1" i="1" baseline="30000" dirty="0">
                <a:solidFill>
                  <a:srgbClr val="000000"/>
                </a:solidFill>
                <a:latin typeface="Times" charset="0"/>
              </a:rPr>
              <a:t>1</a:t>
            </a:r>
            <a:r>
              <a:rPr lang="en-US" sz="5400" b="1" i="1" baseline="0" dirty="0">
                <a:solidFill>
                  <a:srgbClr val="000000"/>
                </a:solidFill>
                <a:latin typeface="Times" charset="0"/>
              </a:rPr>
              <a:t>, R. Koopmann</a:t>
            </a:r>
            <a:r>
              <a:rPr lang="en-US" sz="5400" b="1" i="1" baseline="30000" dirty="0">
                <a:solidFill>
                  <a:srgbClr val="000000"/>
                </a:solidFill>
                <a:latin typeface="Times" charset="0"/>
              </a:rPr>
              <a:t>2</a:t>
            </a:r>
            <a:r>
              <a:rPr lang="en-US" sz="5400" b="1" i="1" baseline="0" dirty="0">
                <a:solidFill>
                  <a:srgbClr val="000000"/>
                </a:solidFill>
                <a:latin typeface="Times" charset="0"/>
              </a:rPr>
              <a:t>,  M. Haynes</a:t>
            </a:r>
            <a:r>
              <a:rPr lang="en-US" sz="5400" b="1" i="1" baseline="30000" dirty="0">
                <a:solidFill>
                  <a:srgbClr val="000000"/>
                </a:solidFill>
                <a:latin typeface="Times" charset="0"/>
              </a:rPr>
              <a:t>3</a:t>
            </a:r>
            <a:r>
              <a:rPr lang="en-US" sz="5400" b="1" i="1" baseline="0" dirty="0">
                <a:solidFill>
                  <a:srgbClr val="000000"/>
                </a:solidFill>
                <a:latin typeface="Times" charset="0"/>
              </a:rPr>
              <a:t>, APPSS Team, Undergraduate ALFALFA </a:t>
            </a:r>
            <a:r>
              <a:rPr lang="en-US" sz="5400" b="1" i="1" baseline="0" dirty="0" smtClean="0">
                <a:solidFill>
                  <a:srgbClr val="000000"/>
                </a:solidFill>
                <a:latin typeface="Times" charset="0"/>
              </a:rPr>
              <a:t>Team, ALFALFA Team, </a:t>
            </a:r>
            <a:r>
              <a:rPr lang="en-US" sz="5400" b="1" i="1" baseline="30000" dirty="0" smtClean="0">
                <a:solidFill>
                  <a:srgbClr val="000000"/>
                </a:solidFill>
                <a:latin typeface="Times" charset="0"/>
              </a:rPr>
              <a:t>1</a:t>
            </a:r>
            <a:r>
              <a:rPr lang="en-US" sz="5400" b="1" i="1" baseline="0" dirty="0" smtClean="0">
                <a:solidFill>
                  <a:srgbClr val="000000"/>
                </a:solidFill>
                <a:latin typeface="Times" charset="0"/>
              </a:rPr>
              <a:t>Utica </a:t>
            </a:r>
            <a:r>
              <a:rPr lang="en-US" sz="5400" b="1" i="1" baseline="0" dirty="0">
                <a:solidFill>
                  <a:srgbClr val="000000"/>
                </a:solidFill>
                <a:latin typeface="Times" charset="0"/>
              </a:rPr>
              <a:t>College, </a:t>
            </a:r>
            <a:r>
              <a:rPr lang="en-US" sz="5400" b="1" i="1" baseline="30000" dirty="0">
                <a:solidFill>
                  <a:srgbClr val="000000"/>
                </a:solidFill>
                <a:latin typeface="Times" charset="0"/>
              </a:rPr>
              <a:t>2</a:t>
            </a:r>
            <a:r>
              <a:rPr lang="en-US" sz="5400" b="1" i="1" baseline="0" dirty="0">
                <a:solidFill>
                  <a:srgbClr val="000000"/>
                </a:solidFill>
                <a:latin typeface="Times" charset="0"/>
              </a:rPr>
              <a:t>Union College,  </a:t>
            </a:r>
            <a:r>
              <a:rPr lang="en-US" sz="5400" b="1" i="1" baseline="30000" dirty="0">
                <a:solidFill>
                  <a:srgbClr val="000000"/>
                </a:solidFill>
                <a:latin typeface="Times" charset="0"/>
              </a:rPr>
              <a:t>3</a:t>
            </a:r>
            <a:r>
              <a:rPr lang="en-US" sz="5400" b="1" i="1" baseline="0" dirty="0">
                <a:solidFill>
                  <a:srgbClr val="000000"/>
                </a:solidFill>
                <a:latin typeface="Times" charset="0"/>
              </a:rPr>
              <a:t>Cornell University</a:t>
            </a:r>
          </a:p>
          <a:p>
            <a:pPr algn="ctr"/>
            <a:endParaRPr lang="en-US" sz="4400" b="1" baseline="0" dirty="0">
              <a:solidFill>
                <a:srgbClr val="000000"/>
              </a:solidFill>
              <a:effectLst>
                <a:outerShdw blurRad="38100" dist="38100" dir="2700000" algn="tl">
                  <a:srgbClr val="DDDDDD"/>
                </a:outerShdw>
              </a:effectLst>
              <a:latin typeface="Times New Roman"/>
              <a:cs typeface="Times New Roman"/>
            </a:endParaRPr>
          </a:p>
        </p:txBody>
      </p:sp>
      <p:sp>
        <p:nvSpPr>
          <p:cNvPr id="11" name="Rectangle 10"/>
          <p:cNvSpPr/>
          <p:nvPr/>
        </p:nvSpPr>
        <p:spPr bwMode="auto">
          <a:xfrm>
            <a:off x="11277601" y="4949832"/>
            <a:ext cx="17170400" cy="8198244"/>
          </a:xfrm>
          <a:prstGeom prst="rect">
            <a:avLst/>
          </a:prstGeom>
          <a:solidFill>
            <a:schemeClr val="bg1"/>
          </a:solidFill>
          <a:ln w="38100" cap="flat" cmpd="sng" algn="ctr">
            <a:solidFill>
              <a:schemeClr val="accent4">
                <a:lumMod val="10000"/>
              </a:schemeClr>
            </a:solidFill>
            <a:prstDash val="solid"/>
            <a:round/>
            <a:headEnd type="none" w="med" len="med"/>
            <a:tailEnd type="none" w="med" len="med"/>
          </a:ln>
          <a:effectLst/>
        </p:spPr>
        <p:txBody>
          <a:bodyPr vert="horz" wrap="square" lIns="91433" tIns="45717" rIns="91433" bIns="45717" numCol="1" rtlCol="0" anchor="t" anchorCtr="0" compatLnSpc="1">
            <a:prstTxWarp prst="textNoShape">
              <a:avLst/>
            </a:prstTxWarp>
          </a:bodyPr>
          <a:lstStyle/>
          <a:p>
            <a:pPr algn="just"/>
            <a:endParaRPr lang="en-US" sz="3200" b="1" baseline="0" dirty="0">
              <a:solidFill>
                <a:schemeClr val="accent4">
                  <a:lumMod val="10000"/>
                </a:schemeClr>
              </a:solidFill>
              <a:latin typeface="Times New Roman"/>
              <a:cs typeface="Times New Roman"/>
            </a:endParaRPr>
          </a:p>
          <a:p>
            <a:endParaRPr lang="en-US" sz="3200" b="1" baseline="0" dirty="0">
              <a:solidFill>
                <a:schemeClr val="accent4">
                  <a:lumMod val="10000"/>
                </a:schemeClr>
              </a:solidFill>
              <a:latin typeface="Times New Roman"/>
              <a:cs typeface="Times New Roman"/>
            </a:endParaRPr>
          </a:p>
          <a:p>
            <a:r>
              <a:rPr lang="en-US" sz="3400" dirty="0">
                <a:latin typeface="Times New Roman"/>
                <a:cs typeface="Times New Roman"/>
              </a:rPr>
              <a:t>The Arecibo Pisces-Perseus </a:t>
            </a:r>
            <a:r>
              <a:rPr lang="en-US" sz="3400" dirty="0" err="1">
                <a:latin typeface="Times New Roman"/>
                <a:cs typeface="Times New Roman"/>
              </a:rPr>
              <a:t>Supercluster</a:t>
            </a:r>
            <a:r>
              <a:rPr lang="en-US" sz="3400" dirty="0">
                <a:latin typeface="Times New Roman"/>
                <a:cs typeface="Times New Roman"/>
              </a:rPr>
              <a:t> Survey (APPSS) will provide strong observational constraints on the mass-</a:t>
            </a:r>
            <a:r>
              <a:rPr lang="en-US" sz="3400" dirty="0" err="1">
                <a:latin typeface="Times New Roman"/>
                <a:cs typeface="Times New Roman"/>
              </a:rPr>
              <a:t>infall</a:t>
            </a:r>
            <a:r>
              <a:rPr lang="en-US" sz="3400" dirty="0">
                <a:latin typeface="Times New Roman"/>
                <a:cs typeface="Times New Roman"/>
              </a:rPr>
              <a:t> rate onto the main filament of the Pisces-Perseus </a:t>
            </a:r>
            <a:r>
              <a:rPr lang="en-US" sz="3400" dirty="0" err="1">
                <a:latin typeface="Times New Roman"/>
                <a:cs typeface="Times New Roman"/>
              </a:rPr>
              <a:t>Supercluster</a:t>
            </a:r>
            <a:r>
              <a:rPr lang="en-US" sz="3400" dirty="0">
                <a:latin typeface="Times New Roman"/>
                <a:cs typeface="Times New Roman"/>
              </a:rPr>
              <a:t>. The survey data consist of HI emission-line spectra of cluster galaxy candidates, obtained primarily at the Arecibo Observatory (with ALFA as part of the ALFALFA Survey and with the L-Band Wide receiver as part of APPSS observations). Here we present the details of the data reduction process and spectral-analysis techniques used to determine if a galaxy candidate is at a velocity consistent with the </a:t>
            </a:r>
            <a:r>
              <a:rPr lang="en-US" sz="3400" dirty="0" err="1">
                <a:latin typeface="Times New Roman"/>
                <a:cs typeface="Times New Roman"/>
              </a:rPr>
              <a:t>Supercluster</a:t>
            </a:r>
            <a:r>
              <a:rPr lang="en-US" sz="3400" dirty="0">
                <a:latin typeface="Times New Roman"/>
                <a:cs typeface="Times New Roman"/>
              </a:rPr>
              <a:t>, as well as the detected HI-flux and rotational velocity of the galaxy, which will be used to estimate the corresponding HI-mass. We discuss the results of a preliminary analysis on a subset of the APPSS sample, corresponding to 98 galaxies located within ~1.5° of DEC = +35.0°, with 65 possible detections. We also highlight several interesting emission-line features and galaxies discovered during the reduction and analysis process and layout the future of the APPSS </a:t>
            </a:r>
            <a:r>
              <a:rPr lang="en-US" sz="3400" dirty="0" smtClean="0">
                <a:latin typeface="Times New Roman"/>
                <a:cs typeface="Times New Roman"/>
              </a:rPr>
              <a:t>project.</a:t>
            </a:r>
            <a:endParaRPr lang="en-US" sz="3400" dirty="0">
              <a:latin typeface="Times New Roman"/>
              <a:cs typeface="Times New Roman"/>
            </a:endParaRPr>
          </a:p>
          <a:p>
            <a:r>
              <a:rPr lang="en-US" sz="3400" dirty="0" smtClean="0">
                <a:solidFill>
                  <a:srgbClr val="FF0000"/>
                </a:solidFill>
                <a:latin typeface="Times New Roman"/>
                <a:cs typeface="Times New Roman"/>
              </a:rPr>
              <a:t>This </a:t>
            </a:r>
            <a:r>
              <a:rPr lang="en-US" sz="3400" dirty="0">
                <a:solidFill>
                  <a:srgbClr val="FF0000"/>
                </a:solidFill>
                <a:latin typeface="Times New Roman"/>
                <a:cs typeface="Times New Roman"/>
              </a:rPr>
              <a:t>work has been supported by NSF grants AST-1211005 and AST-1637339. </a:t>
            </a:r>
          </a:p>
          <a:p>
            <a:pPr algn="just"/>
            <a:endParaRPr lang="en-US" sz="3200" b="1" baseline="0" dirty="0">
              <a:solidFill>
                <a:schemeClr val="accent4">
                  <a:lumMod val="10000"/>
                </a:schemeClr>
              </a:solidFill>
              <a:latin typeface="Times New Roman"/>
              <a:cs typeface="Times New Roman"/>
            </a:endParaRPr>
          </a:p>
        </p:txBody>
      </p:sp>
      <p:sp>
        <p:nvSpPr>
          <p:cNvPr id="12" name="Rectangle 11"/>
          <p:cNvSpPr/>
          <p:nvPr/>
        </p:nvSpPr>
        <p:spPr>
          <a:xfrm>
            <a:off x="17651924" y="5048264"/>
            <a:ext cx="4533900" cy="1477321"/>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ABSTRACT</a:t>
            </a:r>
          </a:p>
          <a:p>
            <a:pPr algn="ctr"/>
            <a:endParaRPr lang="en-US" sz="5400" dirty="0"/>
          </a:p>
        </p:txBody>
      </p:sp>
      <p:sp>
        <p:nvSpPr>
          <p:cNvPr id="14" name="Rectangle 13"/>
          <p:cNvSpPr/>
          <p:nvPr/>
        </p:nvSpPr>
        <p:spPr>
          <a:xfrm>
            <a:off x="3168965" y="15764987"/>
            <a:ext cx="3543300" cy="1477321"/>
          </a:xfrm>
          <a:prstGeom prst="rect">
            <a:avLst/>
          </a:prstGeom>
        </p:spPr>
        <p:txBody>
          <a:bodyPr wrap="square" lIns="91433" tIns="45717" rIns="91433" bIns="45717">
            <a:spAutoFit/>
          </a:bodyPr>
          <a:lstStyle/>
          <a:p>
            <a:pPr algn="ctr"/>
            <a:endParaRPr lang="en-US" sz="5400" b="1" baseline="0" dirty="0">
              <a:solidFill>
                <a:srgbClr val="000000"/>
              </a:solidFill>
              <a:latin typeface="Times New Roman"/>
              <a:cs typeface="Times New Roman"/>
            </a:endParaRPr>
          </a:p>
          <a:p>
            <a:pPr algn="ctr"/>
            <a:endParaRPr lang="en-US" sz="5400" dirty="0"/>
          </a:p>
        </p:txBody>
      </p:sp>
      <p:pic>
        <p:nvPicPr>
          <p:cNvPr id="32" name="Picture 31" descr="aobsmall_ofict.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487828" y="2331727"/>
            <a:ext cx="1415720" cy="1415720"/>
          </a:xfrm>
          <a:prstGeom prst="rect">
            <a:avLst/>
          </a:prstGeom>
        </p:spPr>
      </p:pic>
      <p:pic>
        <p:nvPicPr>
          <p:cNvPr id="33" name="Picture 32" descr="2000px-NSF.svg.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312587" y="679584"/>
            <a:ext cx="1590961" cy="1590961"/>
          </a:xfrm>
          <a:prstGeom prst="rect">
            <a:avLst/>
          </a:prstGeom>
        </p:spPr>
      </p:pic>
      <p:pic>
        <p:nvPicPr>
          <p:cNvPr id="122" name="Picture 121" descr="4C_UC_Logo_Vertica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199" y="679584"/>
            <a:ext cx="2466400" cy="2368416"/>
          </a:xfrm>
          <a:prstGeom prst="rect">
            <a:avLst/>
          </a:prstGeom>
        </p:spPr>
      </p:pic>
      <p:sp>
        <p:nvSpPr>
          <p:cNvPr id="23" name="Rectangle 22"/>
          <p:cNvSpPr/>
          <p:nvPr/>
        </p:nvSpPr>
        <p:spPr>
          <a:xfrm>
            <a:off x="-76201" y="3894537"/>
            <a:ext cx="38684201" cy="296324"/>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2" name="Picture 1" descr="322531.aspx.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88734" y="9369838"/>
            <a:ext cx="4124203" cy="4124203"/>
          </a:xfrm>
          <a:prstGeom prst="rect">
            <a:avLst/>
          </a:prstGeom>
        </p:spPr>
      </p:pic>
      <p:pic>
        <p:nvPicPr>
          <p:cNvPr id="13" name="Picture 12" descr="APPSS_AGC.pdf"/>
          <p:cNvPicPr>
            <a:picLocks noChangeAspect="1"/>
          </p:cNvPicPr>
          <p:nvPr/>
        </p:nvPicPr>
        <p:blipFill rotWithShape="1">
          <a:blip r:embed="rId7">
            <a:extLst>
              <a:ext uri="{28A0092B-C50C-407E-A947-70E740481C1C}">
                <a14:useLocalDpi xmlns:a14="http://schemas.microsoft.com/office/drawing/2010/main" val="0"/>
              </a:ext>
            </a:extLst>
          </a:blip>
          <a:srcRect l="5836" r="6414"/>
          <a:stretch/>
        </p:blipFill>
        <p:spPr>
          <a:xfrm>
            <a:off x="11988799" y="14283760"/>
            <a:ext cx="15748001" cy="5982128"/>
          </a:xfrm>
          <a:prstGeom prst="rect">
            <a:avLst/>
          </a:prstGeom>
        </p:spPr>
      </p:pic>
      <p:pic>
        <p:nvPicPr>
          <p:cNvPr id="16" name="Picture 15" descr="S025619.9.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88735" y="19370541"/>
            <a:ext cx="4124938" cy="4124938"/>
          </a:xfrm>
          <a:prstGeom prst="rect">
            <a:avLst/>
          </a:prstGeom>
        </p:spPr>
      </p:pic>
      <p:pic>
        <p:nvPicPr>
          <p:cNvPr id="28" name="Picture 27" descr="6n copy.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182" y="12173803"/>
            <a:ext cx="5429466" cy="3346006"/>
          </a:xfrm>
          <a:prstGeom prst="rect">
            <a:avLst/>
          </a:prstGeom>
        </p:spPr>
      </p:pic>
      <p:pic>
        <p:nvPicPr>
          <p:cNvPr id="37" name="Picture 36" descr="Untitled.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375" y="8274940"/>
            <a:ext cx="5403664" cy="3413676"/>
          </a:xfrm>
          <a:prstGeom prst="rect">
            <a:avLst/>
          </a:prstGeom>
        </p:spPr>
      </p:pic>
      <p:pic>
        <p:nvPicPr>
          <p:cNvPr id="39" name="Picture 38" descr="upper_right.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429200" y="4944707"/>
            <a:ext cx="6891889" cy="4282911"/>
          </a:xfrm>
          <a:prstGeom prst="rect">
            <a:avLst/>
          </a:prstGeom>
        </p:spPr>
      </p:pic>
      <p:pic>
        <p:nvPicPr>
          <p:cNvPr id="40" name="Picture 39" descr="bottom_righ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688709" y="14782079"/>
            <a:ext cx="6632380" cy="4308855"/>
          </a:xfrm>
          <a:prstGeom prst="rect">
            <a:avLst/>
          </a:prstGeom>
        </p:spPr>
      </p:pic>
      <p:sp>
        <p:nvSpPr>
          <p:cNvPr id="46" name="TextBox 45"/>
          <p:cNvSpPr txBox="1"/>
          <p:nvPr/>
        </p:nvSpPr>
        <p:spPr>
          <a:xfrm>
            <a:off x="6329776" y="4775338"/>
            <a:ext cx="3809904" cy="2862322"/>
          </a:xfrm>
          <a:prstGeom prst="rect">
            <a:avLst/>
          </a:prstGeom>
          <a:solidFill>
            <a:schemeClr val="bg1"/>
          </a:solidFill>
          <a:ln>
            <a:solidFill>
              <a:schemeClr val="bg1"/>
            </a:solidFill>
          </a:ln>
        </p:spPr>
        <p:txBody>
          <a:bodyPr wrap="square" rtlCol="0">
            <a:spAutoFit/>
          </a:bodyPr>
          <a:lstStyle/>
          <a:p>
            <a:r>
              <a:rPr lang="en-US" sz="2000" b="1" dirty="0" smtClean="0"/>
              <a:t>Figure 1</a:t>
            </a:r>
            <a:r>
              <a:rPr lang="en-US" sz="2000" dirty="0" smtClean="0"/>
              <a:t>. consists of loaded source data. A proper measurement can only be made with a baseline to the data.  The area of the spectrum is selected and marked in blue. These areas are noise, not including RFI or sources. A polynomial fit is calculated, giving an RMS for each fit. </a:t>
            </a:r>
            <a:endParaRPr lang="en-US" sz="2000" dirty="0"/>
          </a:p>
        </p:txBody>
      </p:sp>
      <p:pic>
        <p:nvPicPr>
          <p:cNvPr id="47" name="Picture 46" descr="2n.tif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5831" y="4735585"/>
            <a:ext cx="5439207" cy="3438090"/>
          </a:xfrm>
          <a:prstGeom prst="rect">
            <a:avLst/>
          </a:prstGeom>
        </p:spPr>
      </p:pic>
      <p:sp>
        <p:nvSpPr>
          <p:cNvPr id="49" name="TextBox 48"/>
          <p:cNvSpPr txBox="1"/>
          <p:nvPr/>
        </p:nvSpPr>
        <p:spPr>
          <a:xfrm>
            <a:off x="6329776" y="8274940"/>
            <a:ext cx="3809904" cy="3170099"/>
          </a:xfrm>
          <a:prstGeom prst="rect">
            <a:avLst/>
          </a:prstGeom>
          <a:solidFill>
            <a:srgbClr val="FFFFFF"/>
          </a:solidFill>
        </p:spPr>
        <p:txBody>
          <a:bodyPr wrap="square" rtlCol="0">
            <a:spAutoFit/>
          </a:bodyPr>
          <a:lstStyle/>
          <a:p>
            <a:r>
              <a:rPr lang="en-US" sz="2000" b="1" dirty="0" smtClean="0"/>
              <a:t>Figure 2. </a:t>
            </a:r>
            <a:r>
              <a:rPr lang="en-US" sz="2000" dirty="0" smtClean="0"/>
              <a:t>displays the beginning steps of measuring a detection. There are two fit options: </a:t>
            </a:r>
            <a:r>
              <a:rPr lang="en-US" sz="2000" dirty="0" err="1" smtClean="0"/>
              <a:t>gaussian</a:t>
            </a:r>
            <a:r>
              <a:rPr lang="en-US" sz="2000" dirty="0" smtClean="0"/>
              <a:t> or 2-horned profile. A box is centered on a source and the box can vary in size if necessary. It is important to include the whole source as well as the baseline, but the box should be small enough to show the detailed of a source. </a:t>
            </a:r>
            <a:endParaRPr lang="en-US" sz="2000" dirty="0"/>
          </a:p>
        </p:txBody>
      </p:sp>
      <p:sp>
        <p:nvSpPr>
          <p:cNvPr id="52" name="TextBox 51"/>
          <p:cNvSpPr txBox="1"/>
          <p:nvPr/>
        </p:nvSpPr>
        <p:spPr>
          <a:xfrm>
            <a:off x="6329776" y="12167956"/>
            <a:ext cx="3809903" cy="1938992"/>
          </a:xfrm>
          <a:prstGeom prst="rect">
            <a:avLst/>
          </a:prstGeom>
          <a:solidFill>
            <a:srgbClr val="FFFFFF"/>
          </a:solidFill>
        </p:spPr>
        <p:txBody>
          <a:bodyPr wrap="square" rtlCol="0">
            <a:spAutoFit/>
          </a:bodyPr>
          <a:lstStyle/>
          <a:p>
            <a:r>
              <a:rPr lang="en-US" sz="2000" b="1" dirty="0" smtClean="0"/>
              <a:t>Figure </a:t>
            </a:r>
            <a:r>
              <a:rPr lang="en-US" sz="2000" b="1" dirty="0" smtClean="0"/>
              <a:t>3. </a:t>
            </a:r>
            <a:r>
              <a:rPr lang="en-US" sz="2000" dirty="0" smtClean="0"/>
              <a:t>shows the final fit. Once the fit on both the right and left edge of emission are approved, the code prints the calculated parameters. The information recorded can be saved in </a:t>
            </a:r>
            <a:r>
              <a:rPr lang="en-US" sz="2000" dirty="0" err="1" smtClean="0"/>
              <a:t>idl</a:t>
            </a:r>
            <a:r>
              <a:rPr lang="en-US" sz="2000" dirty="0" smtClean="0"/>
              <a:t>.  </a:t>
            </a:r>
            <a:endParaRPr lang="en-US" sz="2000" dirty="0"/>
          </a:p>
        </p:txBody>
      </p:sp>
      <p:sp>
        <p:nvSpPr>
          <p:cNvPr id="54" name="TextBox 53"/>
          <p:cNvSpPr txBox="1"/>
          <p:nvPr/>
        </p:nvSpPr>
        <p:spPr>
          <a:xfrm>
            <a:off x="34458387" y="19902944"/>
            <a:ext cx="3708400" cy="2677656"/>
          </a:xfrm>
          <a:prstGeom prst="rect">
            <a:avLst/>
          </a:prstGeom>
          <a:solidFill>
            <a:srgbClr val="FFFFFF"/>
          </a:solidFill>
        </p:spPr>
        <p:txBody>
          <a:bodyPr wrap="square" rtlCol="0">
            <a:spAutoFit/>
          </a:bodyPr>
          <a:lstStyle/>
          <a:p>
            <a:pPr marL="342900" indent="-342900">
              <a:buFont typeface="Arial"/>
              <a:buChar char="•"/>
            </a:pPr>
            <a:r>
              <a:rPr lang="en-US" sz="2400" dirty="0" smtClean="0"/>
              <a:t>The Arecibo Pisces-Perseus </a:t>
            </a:r>
            <a:r>
              <a:rPr lang="en-US" sz="2400" dirty="0" err="1" smtClean="0"/>
              <a:t>Supercluster</a:t>
            </a:r>
            <a:r>
              <a:rPr lang="en-US" sz="2400" dirty="0" smtClean="0"/>
              <a:t> Survey goal is to determine the rate at which galaxies are falling into the </a:t>
            </a:r>
            <a:r>
              <a:rPr lang="en-US" sz="2400" dirty="0" err="1" smtClean="0"/>
              <a:t>Supercluster</a:t>
            </a:r>
            <a:endParaRPr lang="en-US" sz="2400" dirty="0"/>
          </a:p>
          <a:p>
            <a:pPr marL="342900" indent="-342900">
              <a:buFont typeface="Arial"/>
              <a:buChar char="•"/>
            </a:pPr>
            <a:r>
              <a:rPr lang="en-US" sz="2400" dirty="0" smtClean="0"/>
              <a:t>Galaxy candidates to </a:t>
            </a:r>
            <a:endParaRPr lang="en-US" sz="2400" dirty="0"/>
          </a:p>
        </p:txBody>
      </p:sp>
      <p:sp>
        <p:nvSpPr>
          <p:cNvPr id="31" name="Rectangle 30"/>
          <p:cNvSpPr/>
          <p:nvPr/>
        </p:nvSpPr>
        <p:spPr>
          <a:xfrm>
            <a:off x="508019" y="22580600"/>
            <a:ext cx="7594581" cy="10134600"/>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flux_w50_both.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6631" y="27722274"/>
            <a:ext cx="7192781" cy="4795188"/>
          </a:xfrm>
          <a:prstGeom prst="rect">
            <a:avLst/>
          </a:prstGeom>
        </p:spPr>
      </p:pic>
      <p:pic>
        <p:nvPicPr>
          <p:cNvPr id="6" name="Picture 5" descr="HI_mass_dist.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16763" y="22781450"/>
            <a:ext cx="7182637" cy="4788424"/>
          </a:xfrm>
          <a:prstGeom prst="rect">
            <a:avLst/>
          </a:prstGeom>
        </p:spPr>
      </p:pic>
    </p:spTree>
    <p:extLst>
      <p:ext uri="{BB962C8B-B14F-4D97-AF65-F5344CB8AC3E}">
        <p14:creationId xmlns:p14="http://schemas.microsoft.com/office/powerpoint/2010/main" val="179918660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6643</TotalTime>
  <Words>453</Words>
  <Application>Microsoft Macintosh PowerPoint</Application>
  <PresentationFormat>Custom</PresentationFormat>
  <Paragraphs>12</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workstudy</cp:lastModifiedBy>
  <cp:revision>162</cp:revision>
  <dcterms:created xsi:type="dcterms:W3CDTF">2016-12-22T16:59:19Z</dcterms:created>
  <dcterms:modified xsi:type="dcterms:W3CDTF">2017-12-19T23:41:41Z</dcterms:modified>
</cp:coreProperties>
</file>